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79" r:id="rId7"/>
    <p:sldId id="274" r:id="rId8"/>
    <p:sldId id="278" r:id="rId9"/>
    <p:sldId id="277" r:id="rId10"/>
    <p:sldId id="276" r:id="rId11"/>
    <p:sldId id="269" r:id="rId12"/>
    <p:sldId id="262" r:id="rId13"/>
    <p:sldId id="267" r:id="rId14"/>
    <p:sldId id="268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238"/>
    <a:srgbClr val="0BFFAE"/>
    <a:srgbClr val="95CD3B"/>
    <a:srgbClr val="9EC544"/>
    <a:srgbClr val="FFFFFF"/>
    <a:srgbClr val="C8DE95"/>
    <a:srgbClr val="344529"/>
    <a:srgbClr val="2B3922"/>
    <a:srgbClr val="2E3722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E94C6-5778-402C-A6F1-33F0D6F3453F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7D14BB-08A9-451E-96BA-1A9AE772D1F9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jreddie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271950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8271950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271950b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271950b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271950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271950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271950b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271950b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very few implementations of the YOLO algorithm that exists on the web.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Darknet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one such open-source neural network framework written in C and CUDA and serves as the basis of YOLO. It is fast, easy to install, and supports CPU and GPU computation.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as the framework for training YOLO, meaning it sets the architecture of the network. The first author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author of YOLO itself(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Redmon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FF62-D25E-4C45-9F67-D063CE7D0A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2AF4-2983-4340-808D-94C2470D3581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9C1A-5198-4DBB-9066-BDDC00AAB6DD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439F-9809-4FAC-BAF4-B5A1D01D3494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4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AA76-9240-419C-892D-307419A56248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859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7B56-8807-4ED2-BB1B-710572233E7E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65D52-E2DB-410C-9035-B45E39AF24AA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5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CDB5-4784-441E-8124-7A38196AD618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896CC2-96E6-4351-83C6-0B5FCC82DEAC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3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CDB5F6-1E0A-464C-825A-A592AEEF77B9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5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87344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DBFAAC-F850-4D4A-BC5E-3C622CB314EA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2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0C3E-BDE7-43C6-ADDA-A986E815E99A}" type="datetime1">
              <a:rPr lang="zh-TW" altLang="en-US" smtClean="0"/>
              <a:t>2020/5/17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7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049170-6EE4-4D66-9DD2-F70A674ABB27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34D1E3-20A4-4157-AAFC-C092499005EF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7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BBE215-31FF-4195-B62B-BA923D19B922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3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232A7-E6CC-494B-B18D-629795CB471B}" type="datetime1">
              <a:rPr lang="zh-TW" altLang="en-US" smtClean="0"/>
              <a:t>2020/5/17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24DF7-B93C-4CDC-9AC0-5050DB122AAF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835-98DD-4E4B-919D-82885A94E810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05AE9-E82B-443B-9A1F-7337DEF94705}" type="datetime1">
              <a:rPr lang="zh-TW" altLang="en-US" smtClean="0"/>
              <a:t>2020/5/17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codataset.org/" TargetMode="External"/><Relationship Id="rId4" Type="http://schemas.openxmlformats.org/officeDocument/2006/relationships/image" Target="../media/image22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804.02767.pdf" TargetMode="External"/><Relationship Id="rId3" Type="http://schemas.openxmlformats.org/officeDocument/2006/relationships/hyperlink" Target="https://player.vimeo.com/video/192179726" TargetMode="External"/><Relationship Id="rId7" Type="http://schemas.openxmlformats.org/officeDocument/2006/relationships/hyperlink" Target="https://arxiv.org/pdf/1405.0312.pdf" TargetMode="External"/><Relationship Id="rId2" Type="http://schemas.openxmlformats.org/officeDocument/2006/relationships/hyperlink" Target="https://www.youtube.com/watch?v=QcCjmWwEUg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codataset.org/#keypoints-2019" TargetMode="External"/><Relationship Id="rId5" Type="http://schemas.openxmlformats.org/officeDocument/2006/relationships/hyperlink" Target="http://cocodataset.org/#panoptic-2019" TargetMode="External"/><Relationship Id="rId10" Type="http://schemas.openxmlformats.org/officeDocument/2006/relationships/hyperlink" Target="https://deepai.org/machine-learning-glossary-and-terms/max-pooling" TargetMode="External"/><Relationship Id="rId4" Type="http://schemas.openxmlformats.org/officeDocument/2006/relationships/hyperlink" Target="http://cocodataset.org/" TargetMode="External"/><Relationship Id="rId9" Type="http://schemas.openxmlformats.org/officeDocument/2006/relationships/hyperlink" Target="https://arxiv.org/pdf/1906.11172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layer.vimeo.com/video/19217972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watch?v=QcCjmWwEUg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6.11172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epai.org/machine-learning-glossary-and-terms/max-poolin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1712777"/>
            <a:ext cx="11360800" cy="11187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" altLang="zh-TW" dirty="0">
                <a:effectLst/>
              </a:rPr>
              <a:t>Final Project Proposal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157307"/>
            <a:ext cx="11360800" cy="1595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3600" b="1" dirty="0"/>
              <a:t>Object Detection</a:t>
            </a:r>
          </a:p>
          <a:p>
            <a:pPr algn="ctr">
              <a:spcBef>
                <a:spcPts val="0"/>
              </a:spcBef>
            </a:pPr>
            <a:endParaRPr sz="3200" dirty="0">
              <a:effectLst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45439" y="4452548"/>
            <a:ext cx="2980000" cy="19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267" b="1" dirty="0"/>
              <a:t>Group 16</a:t>
            </a:r>
            <a:r>
              <a:rPr lang="fr" sz="2400" dirty="0"/>
              <a:t> :</a:t>
            </a:r>
            <a:endParaRPr sz="2400" dirty="0"/>
          </a:p>
          <a:p>
            <a:r>
              <a:rPr lang="fr" sz="2400" dirty="0"/>
              <a:t>Eric Liu</a:t>
            </a:r>
            <a:endParaRPr sz="2400" dirty="0"/>
          </a:p>
          <a:p>
            <a:r>
              <a:rPr lang="fr" sz="2400" dirty="0"/>
              <a:t>Atik Garg</a:t>
            </a:r>
            <a:endParaRPr sz="2400" dirty="0"/>
          </a:p>
          <a:p>
            <a:r>
              <a:rPr lang="fr" sz="2400" dirty="0"/>
              <a:t>Siméon Gaumart</a:t>
            </a:r>
            <a:endParaRPr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DC9176-9AD2-4455-BC8F-71CB0D6C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8191" y="629321"/>
            <a:ext cx="2699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Flow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BCD0BE-F772-4238-9389-94098F875C6C}"/>
              </a:ext>
            </a:extLst>
          </p:cNvPr>
          <p:cNvSpPr/>
          <p:nvPr/>
        </p:nvSpPr>
        <p:spPr>
          <a:xfrm>
            <a:off x="933061" y="2099388"/>
            <a:ext cx="146490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6A9EF-28EA-4360-BBD6-26E2AC3DE320}"/>
              </a:ext>
            </a:extLst>
          </p:cNvPr>
          <p:cNvSpPr txBox="1"/>
          <p:nvPr/>
        </p:nvSpPr>
        <p:spPr>
          <a:xfrm>
            <a:off x="1156995" y="2233422"/>
            <a:ext cx="101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Dataset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DA47CF-AF25-4553-93F6-9552C33E3FD0}"/>
              </a:ext>
            </a:extLst>
          </p:cNvPr>
          <p:cNvSpPr/>
          <p:nvPr/>
        </p:nvSpPr>
        <p:spPr>
          <a:xfrm>
            <a:off x="3263531" y="2099387"/>
            <a:ext cx="173380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B7B8E-0F54-4938-B4BC-FA8061AB55B0}"/>
              </a:ext>
            </a:extLst>
          </p:cNvPr>
          <p:cNvSpPr txBox="1"/>
          <p:nvPr/>
        </p:nvSpPr>
        <p:spPr>
          <a:xfrm>
            <a:off x="3277447" y="2233422"/>
            <a:ext cx="17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Preprocessing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7A18CF-071C-474C-A049-BE30AEB93329}"/>
              </a:ext>
            </a:extLst>
          </p:cNvPr>
          <p:cNvSpPr/>
          <p:nvPr/>
        </p:nvSpPr>
        <p:spPr>
          <a:xfrm>
            <a:off x="5735213" y="1975855"/>
            <a:ext cx="1464906" cy="11569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77E7F-72EB-450B-980B-9EAC490BF391}"/>
              </a:ext>
            </a:extLst>
          </p:cNvPr>
          <p:cNvSpPr txBox="1"/>
          <p:nvPr/>
        </p:nvSpPr>
        <p:spPr>
          <a:xfrm>
            <a:off x="5801315" y="2090457"/>
            <a:ext cx="13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Bounding</a:t>
            </a:r>
          </a:p>
          <a:p>
            <a:pPr algn="ctr"/>
            <a:r>
              <a:rPr lang="en-US" dirty="0"/>
              <a:t>Box </a:t>
            </a:r>
          </a:p>
          <a:p>
            <a:pPr algn="ctr"/>
            <a:r>
              <a:rPr lang="en-US" dirty="0"/>
              <a:t>Prediction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B65114-447D-473F-B12A-53E5210EEF52}"/>
              </a:ext>
            </a:extLst>
          </p:cNvPr>
          <p:cNvSpPr/>
          <p:nvPr/>
        </p:nvSpPr>
        <p:spPr>
          <a:xfrm>
            <a:off x="8181391" y="2094920"/>
            <a:ext cx="1723054" cy="918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3E618-7A62-4F28-863E-CB51A9031941}"/>
              </a:ext>
            </a:extLst>
          </p:cNvPr>
          <p:cNvSpPr txBox="1"/>
          <p:nvPr/>
        </p:nvSpPr>
        <p:spPr>
          <a:xfrm>
            <a:off x="8181391" y="2369687"/>
            <a:ext cx="172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2054" name="Picture 6" descr="Bounding boxes with dimension anchors and location prediction. The ...">
            <a:extLst>
              <a:ext uri="{FF2B5EF4-FFF2-40B4-BE49-F238E27FC236}">
                <a16:creationId xmlns:a16="http://schemas.microsoft.com/office/drawing/2014/main" id="{7DD22EDF-EAF1-4902-8CF2-7176EB091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151" y="92744"/>
            <a:ext cx="1653041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B9C876-7B9C-48CD-AEB8-90D8142DD52A}"/>
              </a:ext>
            </a:extLst>
          </p:cNvPr>
          <p:cNvSpPr/>
          <p:nvPr/>
        </p:nvSpPr>
        <p:spPr>
          <a:xfrm>
            <a:off x="10500180" y="3324320"/>
            <a:ext cx="146490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Tencent Released The Largest Multi-Labelled Image Dataset">
            <a:extLst>
              <a:ext uri="{FF2B5EF4-FFF2-40B4-BE49-F238E27FC236}">
                <a16:creationId xmlns:a16="http://schemas.microsoft.com/office/drawing/2014/main" id="{B567A3E3-E5A5-4654-87AC-044639C4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09" y="3973787"/>
            <a:ext cx="2856457" cy="16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13A6F54-31B2-41C9-91EB-CD2AB565B774}"/>
              </a:ext>
            </a:extLst>
          </p:cNvPr>
          <p:cNvSpPr/>
          <p:nvPr/>
        </p:nvSpPr>
        <p:spPr>
          <a:xfrm>
            <a:off x="2376193" y="2369687"/>
            <a:ext cx="89574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058C6A8-B04B-42EF-9616-26744A9B96D1}"/>
              </a:ext>
            </a:extLst>
          </p:cNvPr>
          <p:cNvSpPr/>
          <p:nvPr/>
        </p:nvSpPr>
        <p:spPr>
          <a:xfrm>
            <a:off x="4997333" y="2369687"/>
            <a:ext cx="7829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938462D-7459-46BE-B8C9-2675504F171A}"/>
              </a:ext>
            </a:extLst>
          </p:cNvPr>
          <p:cNvSpPr/>
          <p:nvPr/>
        </p:nvSpPr>
        <p:spPr>
          <a:xfrm>
            <a:off x="7200118" y="2369687"/>
            <a:ext cx="98127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013E1-0FB5-49AF-9DAA-6CC4F60E2826}"/>
              </a:ext>
            </a:extLst>
          </p:cNvPr>
          <p:cNvSpPr txBox="1"/>
          <p:nvPr/>
        </p:nvSpPr>
        <p:spPr>
          <a:xfrm>
            <a:off x="10594217" y="3604455"/>
            <a:ext cx="126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pic>
        <p:nvPicPr>
          <p:cNvPr id="2060" name="Picture 12" descr="Resizing Images on the Fly with PHP">
            <a:extLst>
              <a:ext uri="{FF2B5EF4-FFF2-40B4-BE49-F238E27FC236}">
                <a16:creationId xmlns:a16="http://schemas.microsoft.com/office/drawing/2014/main" id="{06AC8567-5182-4100-A846-997C0B12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r="21059"/>
          <a:stretch/>
        </p:blipFill>
        <p:spPr bwMode="auto">
          <a:xfrm>
            <a:off x="4214953" y="147917"/>
            <a:ext cx="1881047" cy="16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9 Applications of Deep Learning for Computer Vision">
            <a:extLst>
              <a:ext uri="{FF2B5EF4-FFF2-40B4-BE49-F238E27FC236}">
                <a16:creationId xmlns:a16="http://schemas.microsoft.com/office/drawing/2014/main" id="{7672F80C-E8DC-429F-9278-A824B5A9C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1"/>
          <a:stretch/>
        </p:blipFill>
        <p:spPr bwMode="auto">
          <a:xfrm>
            <a:off x="4214954" y="3844214"/>
            <a:ext cx="3302406" cy="257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5 Top Reasons to Outsource Data Analysis">
            <a:extLst>
              <a:ext uri="{FF2B5EF4-FFF2-40B4-BE49-F238E27FC236}">
                <a16:creationId xmlns:a16="http://schemas.microsoft.com/office/drawing/2014/main" id="{AD1E9AD1-2240-40AB-B2A5-0957AE2A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88" y="4778356"/>
            <a:ext cx="3759668" cy="14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61C94D-1BA1-4846-889A-B7FB1D0CA39A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665514" y="3013788"/>
            <a:ext cx="508518" cy="914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8E1716-F899-47AA-89BA-B87B25E9E51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912714" y="3013787"/>
            <a:ext cx="3130204" cy="886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0EF26F-75F1-4DB5-8E7E-6547D925440F}"/>
              </a:ext>
            </a:extLst>
          </p:cNvPr>
          <p:cNvCxnSpPr>
            <a:cxnSpLocks/>
            <a:stCxn id="2060" idx="2"/>
            <a:endCxn id="16" idx="0"/>
          </p:cNvCxnSpPr>
          <p:nvPr/>
        </p:nvCxnSpPr>
        <p:spPr>
          <a:xfrm flipH="1">
            <a:off x="4130432" y="1757055"/>
            <a:ext cx="1025045" cy="342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866A17-A340-48F0-957F-C181F6907DBB}"/>
              </a:ext>
            </a:extLst>
          </p:cNvPr>
          <p:cNvCxnSpPr>
            <a:cxnSpLocks/>
            <a:stCxn id="2054" idx="2"/>
            <a:endCxn id="18" idx="0"/>
          </p:cNvCxnSpPr>
          <p:nvPr/>
        </p:nvCxnSpPr>
        <p:spPr>
          <a:xfrm flipH="1">
            <a:off x="6467666" y="1698927"/>
            <a:ext cx="1842006" cy="276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8F440C-8376-4ACA-9022-EF32F016FC16}"/>
              </a:ext>
            </a:extLst>
          </p:cNvPr>
          <p:cNvCxnSpPr>
            <a:cxnSpLocks/>
            <a:stCxn id="2064" idx="0"/>
            <a:endCxn id="24" idx="2"/>
          </p:cNvCxnSpPr>
          <p:nvPr/>
        </p:nvCxnSpPr>
        <p:spPr>
          <a:xfrm flipV="1">
            <a:off x="10061222" y="4238720"/>
            <a:ext cx="1171411" cy="539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Bent-Up 14">
            <a:extLst>
              <a:ext uri="{FF2B5EF4-FFF2-40B4-BE49-F238E27FC236}">
                <a16:creationId xmlns:a16="http://schemas.microsoft.com/office/drawing/2014/main" id="{5AAD0E67-3F3F-45A0-BC3E-D1F733B910DD}"/>
              </a:ext>
            </a:extLst>
          </p:cNvPr>
          <p:cNvSpPr/>
          <p:nvPr/>
        </p:nvSpPr>
        <p:spPr>
          <a:xfrm>
            <a:off x="9904445" y="2387088"/>
            <a:ext cx="1592813" cy="914400"/>
          </a:xfrm>
          <a:prstGeom prst="bentUpArrow">
            <a:avLst/>
          </a:prstGeom>
          <a:solidFill>
            <a:srgbClr val="97D238"/>
          </a:solidFill>
          <a:ln>
            <a:solidFill>
              <a:srgbClr val="95CD3B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4B934E-7365-45A7-A4C0-FA4AAAE8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3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5C7A9-CF80-41B4-B4D8-F6A5E47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40" y="2888294"/>
            <a:ext cx="6217120" cy="1081411"/>
          </a:xfrm>
        </p:spPr>
        <p:txBody>
          <a:bodyPr>
            <a:normAutofit fontScale="90000"/>
          </a:bodyPr>
          <a:lstStyle/>
          <a:p>
            <a:r>
              <a:rPr lang="en-US" altLang="zh-TW" sz="6000" b="1" dirty="0">
                <a:solidFill>
                  <a:schemeClr val="tx1"/>
                </a:solidFill>
              </a:rPr>
              <a:t>Data preparation</a:t>
            </a:r>
            <a:endParaRPr lang="zh-TW" altLang="en-US" sz="6000" b="1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BBD687-DFE8-4E4E-9920-34EA9E15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9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F8C80-AA4C-44FC-9322-426E65FC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442" y="629722"/>
            <a:ext cx="9039308" cy="78634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What is COCO </a:t>
            </a:r>
            <a:br>
              <a:rPr lang="en-US" altLang="zh-TW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( Comment Object detection)</a:t>
            </a:r>
            <a:endParaRPr lang="zh-TW" altLang="en-US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EA21CA-EEE1-4D28-8FDB-36630090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49" y="1606127"/>
            <a:ext cx="11130501" cy="5089438"/>
          </a:xfrm>
        </p:spPr>
        <p:txBody>
          <a:bodyPr>
            <a:normAutofit/>
          </a:bodyPr>
          <a:lstStyle/>
          <a:p>
            <a:r>
              <a:rPr lang="en-US" altLang="zh-TW" dirty="0"/>
              <a:t>COCO is a popular dataset in computer vision.</a:t>
            </a:r>
          </a:p>
          <a:p>
            <a:r>
              <a:rPr lang="en-US" altLang="zh-TW" dirty="0"/>
              <a:t>COCO contains object detection, segmentation, and captioning dataset, and corresponding label form, so it can be used in many computer vision task, examples are as follows:</a:t>
            </a:r>
          </a:p>
          <a:p>
            <a:endParaRPr lang="en-US" altLang="zh-TW" sz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47C5AA3E-5932-4445-A5B4-35DD9917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id="{7883371E-D63B-4C47-A71A-E011906E6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1189" r="1076" b="1844"/>
          <a:stretch/>
        </p:blipFill>
        <p:spPr>
          <a:xfrm>
            <a:off x="908633" y="3634901"/>
            <a:ext cx="3204723" cy="18176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C9A707-CD91-4435-A588-4D596A9DE553}"/>
              </a:ext>
            </a:extLst>
          </p:cNvPr>
          <p:cNvSpPr/>
          <p:nvPr/>
        </p:nvSpPr>
        <p:spPr>
          <a:xfrm>
            <a:off x="1154044" y="3123979"/>
            <a:ext cx="2618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000" dirty="0">
                <a:cs typeface="Times New Roman" panose="02020603050405020304" pitchFamily="18" charset="0"/>
              </a:rPr>
              <a:t>Object detection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25C1F9-B61C-4C7F-A87A-E70C3BF74B58}"/>
              </a:ext>
            </a:extLst>
          </p:cNvPr>
          <p:cNvSpPr/>
          <p:nvPr/>
        </p:nvSpPr>
        <p:spPr>
          <a:xfrm>
            <a:off x="4263940" y="3123979"/>
            <a:ext cx="3664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000" dirty="0">
                <a:cs typeface="Times New Roman" panose="02020603050405020304" pitchFamily="18" charset="0"/>
              </a:rPr>
              <a:t>Panoptic segmentation</a:t>
            </a:r>
          </a:p>
        </p:txBody>
      </p:sp>
      <p:pic>
        <p:nvPicPr>
          <p:cNvPr id="15" name="內容版面配置區 5">
            <a:extLst>
              <a:ext uri="{FF2B5EF4-FFF2-40B4-BE49-F238E27FC236}">
                <a16:creationId xmlns:a16="http://schemas.microsoft.com/office/drawing/2014/main" id="{CB6338F8-C214-47EB-B916-F76366921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 t="50910" r="31930"/>
          <a:stretch/>
        </p:blipFill>
        <p:spPr>
          <a:xfrm>
            <a:off x="4807889" y="3634901"/>
            <a:ext cx="2576222" cy="1974748"/>
          </a:xfrm>
          <a:prstGeom prst="rect">
            <a:avLst/>
          </a:prstGeom>
        </p:spPr>
      </p:pic>
      <p:pic>
        <p:nvPicPr>
          <p:cNvPr id="16" name="內容版面配置區 4">
            <a:extLst>
              <a:ext uri="{FF2B5EF4-FFF2-40B4-BE49-F238E27FC236}">
                <a16:creationId xmlns:a16="http://schemas.microsoft.com/office/drawing/2014/main" id="{4BF9308C-70C5-467D-A0C1-F0E8390AA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t="752" r="65514" b="51612"/>
          <a:stretch/>
        </p:blipFill>
        <p:spPr>
          <a:xfrm>
            <a:off x="8078644" y="3664143"/>
            <a:ext cx="2902227" cy="19162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2F9C47-7C78-4753-AC9A-94AA45F189E9}"/>
              </a:ext>
            </a:extLst>
          </p:cNvPr>
          <p:cNvSpPr/>
          <p:nvPr/>
        </p:nvSpPr>
        <p:spPr>
          <a:xfrm>
            <a:off x="8631113" y="3123979"/>
            <a:ext cx="2022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cs typeface="Times New Roman" panose="02020603050405020304" pitchFamily="18" charset="0"/>
              </a:rPr>
              <a:t>Pose estimation</a:t>
            </a:r>
            <a:endParaRPr lang="zh-TW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6211CE-8F28-49E6-BA2E-F8F0FFDB3556}"/>
              </a:ext>
            </a:extLst>
          </p:cNvPr>
          <p:cNvSpPr/>
          <p:nvPr/>
        </p:nvSpPr>
        <p:spPr>
          <a:xfrm>
            <a:off x="8954095" y="6228278"/>
            <a:ext cx="29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998E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http://cocodataset.org/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875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2A7EB-8D82-4B2E-863B-079A9C1F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375" y="656939"/>
            <a:ext cx="10058400" cy="822960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Why use COCO? </a:t>
            </a:r>
            <a:endParaRPr lang="en-US" altLang="zh-TW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BD25E9B-3607-4C19-8FCE-11C9A408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813" y="1859915"/>
            <a:ext cx="10129962" cy="4023360"/>
          </a:xfrm>
        </p:spPr>
        <p:txBody>
          <a:bodyPr>
            <a:normAutofit/>
          </a:bodyPr>
          <a:lstStyle/>
          <a:p>
            <a:r>
              <a:rPr lang="en-US" altLang="zh-TW" dirty="0"/>
              <a:t>1. COCO have 80 object categories. </a:t>
            </a:r>
          </a:p>
          <a:p>
            <a:r>
              <a:rPr lang="en-US" altLang="zh-TW" dirty="0"/>
              <a:t>2. Contains 82,783 training images, 40,504 verification images and 40,775 test images, 270k segmented  people and 886k segmented objects.</a:t>
            </a:r>
          </a:p>
          <a:p>
            <a:r>
              <a:rPr lang="en-US" altLang="zh-TW" dirty="0"/>
              <a:t>3. Provide accurate label to the second decimal place. </a:t>
            </a:r>
          </a:p>
          <a:p>
            <a:r>
              <a:rPr lang="en-US" altLang="zh-TW" dirty="0"/>
              <a:t>4. It is a standard database, we can compare the result easily.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35B5772-60E0-4A2C-A609-6F6B5605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1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BD9D46EF-7113-4ECE-A227-D3D06766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8DC6FF-D9C1-4BF7-91F3-10F831796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https://www.youtube.com/watch?v=QcCjmWwEUgg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https://player.vimeo.com/video/192179726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http://cocodataset.org/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http://cocodataset.org/#panoptic-2019</a:t>
            </a:r>
            <a:endParaRPr lang="en-US" altLang="zh-TW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http://cocodataset.org/#keypoints-2019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https://arxiv.org/pdf/1405.0312.pdf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https://arxiv.org/pdf/1804.02767.pdf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https://arxiv.org/pdf/1906.11172.pdf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https://deepai.org/machine-learning-glossary-and-terms/max-pooling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6D174F-EFC0-4C84-9ED8-889D2689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A1CA8-AAE8-47E2-99FB-E04119E6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BE108A-0978-4FE9-9B7D-1AF8886A2A55}"/>
              </a:ext>
            </a:extLst>
          </p:cNvPr>
          <p:cNvSpPr/>
          <p:nvPr/>
        </p:nvSpPr>
        <p:spPr>
          <a:xfrm>
            <a:off x="2535050" y="2222994"/>
            <a:ext cx="71218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Thanks for your Attention</a:t>
            </a:r>
            <a:endParaRPr lang="zh-TW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0920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837241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000" dirty="0"/>
              <a:t>Background</a:t>
            </a:r>
            <a:endParaRPr sz="4000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7" y="3151681"/>
            <a:ext cx="2609849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735" y="3011981"/>
            <a:ext cx="22860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574" y="3037381"/>
            <a:ext cx="23241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5693" y="3043681"/>
            <a:ext cx="24003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18511" y="2312222"/>
            <a:ext cx="2680528" cy="3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Original Image</a:t>
            </a:r>
            <a:endParaRPr sz="2400" dirty="0"/>
          </a:p>
        </p:txBody>
      </p:sp>
      <p:sp>
        <p:nvSpPr>
          <p:cNvPr id="68" name="Google Shape;68;p14"/>
          <p:cNvSpPr txBox="1"/>
          <p:nvPr/>
        </p:nvSpPr>
        <p:spPr>
          <a:xfrm>
            <a:off x="3836335" y="2333822"/>
            <a:ext cx="2118400" cy="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Localization</a:t>
            </a:r>
            <a:endParaRPr sz="2400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6489364" y="2335132"/>
            <a:ext cx="2537001" cy="3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Segmentation</a:t>
            </a:r>
            <a:endParaRPr sz="2400"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9238086" y="2339222"/>
            <a:ext cx="2458800" cy="3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Classification</a:t>
            </a:r>
            <a:endParaRPr sz="2400" dirty="0"/>
          </a:p>
        </p:txBody>
      </p:sp>
      <p:sp>
        <p:nvSpPr>
          <p:cNvPr id="71" name="Google Shape;71;p14"/>
          <p:cNvSpPr/>
          <p:nvPr/>
        </p:nvSpPr>
        <p:spPr>
          <a:xfrm>
            <a:off x="9096443" y="3011981"/>
            <a:ext cx="2458800" cy="1968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2" name="Google Shape;72;p14"/>
          <p:cNvCxnSpPr>
            <a:stCxn id="71" idx="2"/>
          </p:cNvCxnSpPr>
          <p:nvPr/>
        </p:nvCxnSpPr>
        <p:spPr>
          <a:xfrm rot="5400000" flipH="1">
            <a:off x="7362443" y="2016981"/>
            <a:ext cx="316800" cy="5610000"/>
          </a:xfrm>
          <a:prstGeom prst="curvedConnector4">
            <a:avLst>
              <a:gd name="adj1" fmla="val -100221"/>
              <a:gd name="adj2" fmla="val 9103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2B539E-15B9-44C7-87E8-082BCE5D3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2</a:t>
            </a:fld>
            <a:endParaRPr lang="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15599" y="69738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fr" sz="2800" dirty="0"/>
              <a:t>Object Detection</a:t>
            </a:r>
            <a:endParaRPr sz="2800" dirty="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17" y="1677459"/>
            <a:ext cx="8949165" cy="44859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0DB4CE-6EF8-40DA-A82F-6D60E688C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3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dirty="0"/>
              <a:t>Example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33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fr" dirty="0"/>
              <a:t>Advanced Driver Assistance Systems / Self Driving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fr" dirty="0"/>
              <a:t>Ex : Tesla autopilot</a:t>
            </a:r>
            <a:endParaRPr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283" y="2204633"/>
            <a:ext cx="6734984" cy="345734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84733" y="2980167"/>
            <a:ext cx="2782800" cy="3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Detect :</a:t>
            </a:r>
            <a:endParaRPr sz="2400" dirty="0"/>
          </a:p>
          <a:p>
            <a:endParaRPr sz="2400" dirty="0"/>
          </a:p>
          <a:p>
            <a:pPr marL="609585" indent="-423323">
              <a:buSzPts val="1400"/>
              <a:buChar char="-"/>
            </a:pPr>
            <a:r>
              <a:rPr lang="fr" sz="2400" dirty="0"/>
              <a:t>other cars</a:t>
            </a:r>
            <a:endParaRPr sz="2400" dirty="0"/>
          </a:p>
          <a:p>
            <a:pPr marL="609585" indent="-423323">
              <a:buSzPts val="1400"/>
              <a:buChar char="-"/>
            </a:pPr>
            <a:r>
              <a:rPr lang="fr" sz="2400" dirty="0"/>
              <a:t>driving lanes</a:t>
            </a:r>
            <a:endParaRPr sz="2400" dirty="0"/>
          </a:p>
          <a:p>
            <a:pPr marL="609585" indent="-423323">
              <a:buSzPts val="1400"/>
              <a:buChar char="-"/>
            </a:pPr>
            <a:r>
              <a:rPr lang="fr" sz="2400" dirty="0"/>
              <a:t>signs</a:t>
            </a:r>
            <a:endParaRPr sz="2400" dirty="0"/>
          </a:p>
          <a:p>
            <a:pPr marL="609585" indent="-423323">
              <a:buSzPts val="1400"/>
              <a:buChar char="-"/>
            </a:pPr>
            <a:r>
              <a:rPr lang="fr" sz="2400" dirty="0"/>
              <a:t>pedestrians</a:t>
            </a:r>
            <a:endParaRPr sz="2400" dirty="0"/>
          </a:p>
          <a:p>
            <a:pPr marL="609585" indent="-423323">
              <a:buSzPts val="1400"/>
              <a:buChar char="-"/>
            </a:pPr>
            <a:r>
              <a:rPr lang="fr" sz="2400" dirty="0"/>
              <a:t>...</a:t>
            </a:r>
            <a:endParaRPr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5D5C70-157D-4DC7-8C9A-273EA41CA018}"/>
              </a:ext>
            </a:extLst>
          </p:cNvPr>
          <p:cNvSpPr/>
          <p:nvPr/>
        </p:nvSpPr>
        <p:spPr>
          <a:xfrm>
            <a:off x="7269974" y="6129635"/>
            <a:ext cx="450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solidFill>
                  <a:schemeClr val="tx2">
                    <a:lumMod val="75000"/>
                  </a:schemeClr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https://player.vimeo.com/video/192179726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6FCE8C-2A31-400E-9EFF-F6E7A98CB7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4</a:t>
            </a:fld>
            <a:endParaRPr lang="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Example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4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fr" dirty="0"/>
              <a:t>Video Surveillance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fr" dirty="0"/>
              <a:t>Ex :  Viulib - Vicomtech</a:t>
            </a:r>
            <a:endParaRPr dirty="0"/>
          </a:p>
        </p:txBody>
      </p:sp>
      <p:sp>
        <p:nvSpPr>
          <p:cNvPr id="94" name="Google Shape;94;p17"/>
          <p:cNvSpPr txBox="1"/>
          <p:nvPr/>
        </p:nvSpPr>
        <p:spPr>
          <a:xfrm>
            <a:off x="484733" y="2980167"/>
            <a:ext cx="2782800" cy="3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400" dirty="0"/>
              <a:t>Real-time event detection</a:t>
            </a:r>
            <a:endParaRPr sz="2400" dirty="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r="15131"/>
          <a:stretch/>
        </p:blipFill>
        <p:spPr>
          <a:xfrm>
            <a:off x="4458167" y="2022434"/>
            <a:ext cx="7229165" cy="34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57FB0E-F148-47BB-A9ED-E570774B2EF6}"/>
              </a:ext>
            </a:extLst>
          </p:cNvPr>
          <p:cNvSpPr/>
          <p:nvPr/>
        </p:nvSpPr>
        <p:spPr>
          <a:xfrm>
            <a:off x="5552662" y="5895301"/>
            <a:ext cx="5420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solidFill>
                  <a:schemeClr val="tx2">
                    <a:lumMod val="75000"/>
                  </a:schemeClr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https://www.youtube.com/watch?v=QcCjmWwEUgg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96B0082-997A-4AAD-BFB0-09FDB4B31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5</a:t>
            </a:fld>
            <a:endParaRPr lang="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A1CA8-AAE8-47E2-99FB-E04119E6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BE108A-0978-4FE9-9B7D-1AF8886A2A55}"/>
              </a:ext>
            </a:extLst>
          </p:cNvPr>
          <p:cNvSpPr/>
          <p:nvPr/>
        </p:nvSpPr>
        <p:spPr>
          <a:xfrm>
            <a:off x="4391589" y="3041979"/>
            <a:ext cx="43309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b="1" dirty="0"/>
              <a:t>YOLOv3</a:t>
            </a:r>
            <a:endParaRPr lang="zh-TW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9814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52002-58FA-4C2B-ABCF-1835746D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0687"/>
            <a:ext cx="10353761" cy="1326321"/>
          </a:xfrm>
        </p:spPr>
        <p:txBody>
          <a:bodyPr/>
          <a:lstStyle/>
          <a:p>
            <a:r>
              <a:rPr lang="en-US" altLang="zh-TW" dirty="0">
                <a:effectLst/>
                <a:latin typeface="+mn-lt"/>
              </a:rPr>
              <a:t>Aims</a:t>
            </a:r>
            <a:endParaRPr lang="zh-TW" altLang="en-US" dirty="0">
              <a:effectLst/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F426E-D5C5-4414-BB6C-C0152251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29" y="1507668"/>
            <a:ext cx="10353762" cy="3695136"/>
          </a:xfrm>
        </p:spPr>
        <p:txBody>
          <a:bodyPr/>
          <a:lstStyle/>
          <a:p>
            <a:r>
              <a:rPr lang="en-US" altLang="zh-TW" dirty="0">
                <a:effectLst/>
              </a:rPr>
              <a:t>Although available object detection are very good, but we find out the some method maybe useful to improve the accuracy.</a:t>
            </a:r>
          </a:p>
          <a:p>
            <a:endParaRPr lang="en-US" altLang="zh-TW" dirty="0">
              <a:effectLst/>
            </a:endParaRPr>
          </a:p>
          <a:p>
            <a:pPr lvl="1"/>
            <a:r>
              <a:rPr lang="en-US" altLang="zh-TW" sz="2000" dirty="0">
                <a:effectLst/>
              </a:rPr>
              <a:t>Data Augmentation</a:t>
            </a:r>
          </a:p>
          <a:p>
            <a:pPr marL="457200" lvl="1" indent="0">
              <a:buNone/>
            </a:pPr>
            <a:endParaRPr lang="en-US" altLang="zh-TW" sz="2000" dirty="0">
              <a:effectLst/>
            </a:endParaRPr>
          </a:p>
          <a:p>
            <a:pPr lvl="1"/>
            <a:r>
              <a:rPr lang="en-US" altLang="zh-TW" sz="2000" dirty="0">
                <a:effectLst/>
              </a:rPr>
              <a:t>Improvements in Darknet-53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CBCC3B-454D-4828-A823-E561D53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153AF8-2C89-4C59-BFF8-59AD7E01D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2615607"/>
            <a:ext cx="5142767" cy="30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52002-58FA-4C2B-ABCF-1835746D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62"/>
            <a:ext cx="1423970" cy="3507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F426E-D5C5-4414-BB6C-C0152251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99" y="1077273"/>
            <a:ext cx="10353762" cy="3695136"/>
          </a:xfrm>
        </p:spPr>
        <p:txBody>
          <a:bodyPr/>
          <a:lstStyle/>
          <a:p>
            <a:r>
              <a:rPr lang="en-US" altLang="zh-TW" sz="2800" dirty="0"/>
              <a:t>1.</a:t>
            </a:r>
            <a:r>
              <a:rPr lang="en-US" altLang="zh-TW" sz="2800" dirty="0">
                <a:effectLst/>
              </a:rPr>
              <a:t> Data Augmentation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3F774-548C-4DFF-A0D3-DDB88A8A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BE21ED-3A5C-4D7D-9E93-B56FFA489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4701" r="820" b="1230"/>
          <a:stretch/>
        </p:blipFill>
        <p:spPr>
          <a:xfrm>
            <a:off x="711985" y="2060627"/>
            <a:ext cx="5621341" cy="25937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4993CCB-9C6E-40F1-9F35-EF745D94F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r="-416"/>
          <a:stretch/>
        </p:blipFill>
        <p:spPr>
          <a:xfrm>
            <a:off x="5396348" y="4188828"/>
            <a:ext cx="6191553" cy="15918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A72D29-6A72-4132-8C68-C45F99CBBC13}"/>
              </a:ext>
            </a:extLst>
          </p:cNvPr>
          <p:cNvSpPr/>
          <p:nvPr/>
        </p:nvSpPr>
        <p:spPr>
          <a:xfrm>
            <a:off x="6655771" y="5948374"/>
            <a:ext cx="4091889" cy="416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https://arxiv.org/pdf/1906.11172.pdf</a:t>
            </a: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1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5419" y="553515"/>
            <a:ext cx="6291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Improvement in YOLOv3(Darknet-53)</a:t>
            </a:r>
          </a:p>
        </p:txBody>
      </p:sp>
      <p:pic>
        <p:nvPicPr>
          <p:cNvPr id="1026" name="Picture 2" descr="Moving object tracking in video surveillance using YOLOv3 and ...">
            <a:extLst>
              <a:ext uri="{FF2B5EF4-FFF2-40B4-BE49-F238E27FC236}">
                <a16:creationId xmlns:a16="http://schemas.microsoft.com/office/drawing/2014/main" id="{91D0C9DA-44E6-44E8-8905-0F1D6A92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424" y="147617"/>
            <a:ext cx="2090056" cy="146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495599-B7C0-40EE-A9A9-2C0412978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9860"/>
          <a:stretch/>
        </p:blipFill>
        <p:spPr>
          <a:xfrm>
            <a:off x="1226855" y="1306785"/>
            <a:ext cx="4277705" cy="517007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96733EA-FD79-4BB6-B7E2-B6F372016ADE}"/>
              </a:ext>
            </a:extLst>
          </p:cNvPr>
          <p:cNvSpPr txBox="1">
            <a:spLocks/>
          </p:cNvSpPr>
          <p:nvPr/>
        </p:nvSpPr>
        <p:spPr>
          <a:xfrm>
            <a:off x="0" y="62281"/>
            <a:ext cx="1423970" cy="350748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Aims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0872D2-8C70-42A7-9FEC-2981659D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A57C751-B1BD-4EFA-ABEC-57C5A4CFF5E2}"/>
              </a:ext>
            </a:extLst>
          </p:cNvPr>
          <p:cNvSpPr/>
          <p:nvPr/>
        </p:nvSpPr>
        <p:spPr>
          <a:xfrm>
            <a:off x="1541226" y="2544417"/>
            <a:ext cx="3648962" cy="310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1E3FD1-EECE-4C97-8BC9-953222274AA4}"/>
              </a:ext>
            </a:extLst>
          </p:cNvPr>
          <p:cNvCxnSpPr>
            <a:cxnSpLocks/>
          </p:cNvCxnSpPr>
          <p:nvPr/>
        </p:nvCxnSpPr>
        <p:spPr>
          <a:xfrm>
            <a:off x="5190188" y="2699467"/>
            <a:ext cx="2522577" cy="691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Max Pooling Definition | DeepAI">
            <a:extLst>
              <a:ext uri="{FF2B5EF4-FFF2-40B4-BE49-F238E27FC236}">
                <a16:creationId xmlns:a16="http://schemas.microsoft.com/office/drawing/2014/main" id="{7932130F-97FE-4316-9000-6F2CC522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75" y="3820258"/>
            <a:ext cx="3651654" cy="15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EA64CA-9593-424A-996A-A1B41A3DB487}"/>
              </a:ext>
            </a:extLst>
          </p:cNvPr>
          <p:cNvSpPr txBox="1"/>
          <p:nvPr/>
        </p:nvSpPr>
        <p:spPr>
          <a:xfrm>
            <a:off x="7855889" y="316739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11AD7F-4204-4743-83B0-97B4392D51EE}"/>
              </a:ext>
            </a:extLst>
          </p:cNvPr>
          <p:cNvSpPr/>
          <p:nvPr/>
        </p:nvSpPr>
        <p:spPr>
          <a:xfrm>
            <a:off x="6105521" y="5470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https://deepai.org/machine-learning-glossary-and-terms/max-pooling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14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0</TotalTime>
  <Words>471</Words>
  <Application>Microsoft Office PowerPoint</Application>
  <PresentationFormat>寬螢幕</PresentationFormat>
  <Paragraphs>97</Paragraphs>
  <Slides>15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Helvetica Neue</vt:lpstr>
      <vt:lpstr>Arial</vt:lpstr>
      <vt:lpstr>Bookman Old Style</vt:lpstr>
      <vt:lpstr>Calibri</vt:lpstr>
      <vt:lpstr>Rockwell</vt:lpstr>
      <vt:lpstr>Times New Roman</vt:lpstr>
      <vt:lpstr>Damask</vt:lpstr>
      <vt:lpstr>Final Project Proposal</vt:lpstr>
      <vt:lpstr>Background</vt:lpstr>
      <vt:lpstr>PowerPoint 簡報</vt:lpstr>
      <vt:lpstr>Example</vt:lpstr>
      <vt:lpstr>Example</vt:lpstr>
      <vt:lpstr>PowerPoint 簡報</vt:lpstr>
      <vt:lpstr>Aims</vt:lpstr>
      <vt:lpstr>Aims</vt:lpstr>
      <vt:lpstr>PowerPoint 簡報</vt:lpstr>
      <vt:lpstr>PowerPoint 簡報</vt:lpstr>
      <vt:lpstr>Data preparation</vt:lpstr>
      <vt:lpstr> What is COCO  ( Comment Object detection)</vt:lpstr>
      <vt:lpstr>Why use COCO? </vt:lpstr>
      <vt:lpstr>Reference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2020-05-16T05:44:13Z</dcterms:created>
  <dcterms:modified xsi:type="dcterms:W3CDTF">2020-05-17T12:15:52Z</dcterms:modified>
</cp:coreProperties>
</file>